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0" d="100"/>
          <a:sy n="110" d="100"/>
        </p:scale>
        <p:origin x="55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9F70F5-158F-4652-8F92-14887022F999}" type="datetimeFigureOut">
              <a:rPr lang="es-CO" smtClean="0"/>
              <a:t>22/03/2019</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3D2323-DB39-4E5B-A97B-A8363CC9DAD2}" type="slidenum">
              <a:rPr lang="es-CO" smtClean="0"/>
              <a:t>‹Nº›</a:t>
            </a:fld>
            <a:endParaRPr lang="es-CO"/>
          </a:p>
        </p:txBody>
      </p:sp>
    </p:spTree>
    <p:extLst>
      <p:ext uri="{BB962C8B-B14F-4D97-AF65-F5344CB8AC3E}">
        <p14:creationId xmlns:p14="http://schemas.microsoft.com/office/powerpoint/2010/main" val="3049955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1FDBA7-3A5A-449D-9405-A0BA6E3A4AEF}"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13330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69B7F5E3-AE22-441B-BAEB-47D2E491A7A1}"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85CF480-2DA7-4734-B46F-6D1607838BD5}" type="slidenum">
              <a:rPr lang="es-CO" smtClean="0"/>
              <a:t>‹Nº›</a:t>
            </a:fld>
            <a:endParaRPr lang="es-CO"/>
          </a:p>
        </p:txBody>
      </p:sp>
    </p:spTree>
    <p:extLst>
      <p:ext uri="{BB962C8B-B14F-4D97-AF65-F5344CB8AC3E}">
        <p14:creationId xmlns:p14="http://schemas.microsoft.com/office/powerpoint/2010/main" val="23108790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9B7F5E3-AE22-441B-BAEB-47D2E491A7A1}"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85CF480-2DA7-4734-B46F-6D1607838BD5}" type="slidenum">
              <a:rPr lang="es-CO" smtClean="0"/>
              <a:t>‹Nº›</a:t>
            </a:fld>
            <a:endParaRPr lang="es-CO"/>
          </a:p>
        </p:txBody>
      </p:sp>
    </p:spTree>
    <p:extLst>
      <p:ext uri="{BB962C8B-B14F-4D97-AF65-F5344CB8AC3E}">
        <p14:creationId xmlns:p14="http://schemas.microsoft.com/office/powerpoint/2010/main" val="4116007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69B7F5E3-AE22-441B-BAEB-47D2E491A7A1}"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85CF480-2DA7-4734-B46F-6D1607838BD5}" type="slidenum">
              <a:rPr lang="es-CO" smtClean="0"/>
              <a:t>‹Nº›</a:t>
            </a:fld>
            <a:endParaRPr lang="es-CO"/>
          </a:p>
        </p:txBody>
      </p:sp>
    </p:spTree>
    <p:extLst>
      <p:ext uri="{BB962C8B-B14F-4D97-AF65-F5344CB8AC3E}">
        <p14:creationId xmlns:p14="http://schemas.microsoft.com/office/powerpoint/2010/main" val="1151936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9B7F5E3-AE22-441B-BAEB-47D2E491A7A1}" type="datetimeFigureOut">
              <a:rPr lang="es-CO" smtClean="0"/>
              <a:t>22/03/2019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85CF480-2DA7-4734-B46F-6D1607838BD5}" type="slidenum">
              <a:rPr lang="es-CO" smtClean="0"/>
              <a:t>‹Nº›</a:t>
            </a:fld>
            <a:endParaRPr lang="es-CO"/>
          </a:p>
        </p:txBody>
      </p:sp>
    </p:spTree>
    <p:extLst>
      <p:ext uri="{BB962C8B-B14F-4D97-AF65-F5344CB8AC3E}">
        <p14:creationId xmlns:p14="http://schemas.microsoft.com/office/powerpoint/2010/main" val="3443357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9B7F5E3-AE22-441B-BAEB-47D2E491A7A1}" type="datetimeFigureOut">
              <a:rPr lang="es-CO" smtClean="0"/>
              <a:t>22/03/2019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A85CF480-2DA7-4734-B46F-6D1607838BD5}" type="slidenum">
              <a:rPr lang="es-CO" smtClean="0"/>
              <a:t>‹Nº›</a:t>
            </a:fld>
            <a:endParaRPr lang="es-CO"/>
          </a:p>
        </p:txBody>
      </p:sp>
    </p:spTree>
    <p:extLst>
      <p:ext uri="{BB962C8B-B14F-4D97-AF65-F5344CB8AC3E}">
        <p14:creationId xmlns:p14="http://schemas.microsoft.com/office/powerpoint/2010/main" val="2808571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9B7F5E3-AE22-441B-BAEB-47D2E491A7A1}" type="datetimeFigureOut">
              <a:rPr lang="es-CO" smtClean="0"/>
              <a:t>22/03/2019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A85CF480-2DA7-4734-B46F-6D1607838BD5}" type="slidenum">
              <a:rPr lang="es-CO" smtClean="0"/>
              <a:t>‹Nº›</a:t>
            </a:fld>
            <a:endParaRPr lang="es-CO"/>
          </a:p>
        </p:txBody>
      </p:sp>
    </p:spTree>
    <p:extLst>
      <p:ext uri="{BB962C8B-B14F-4D97-AF65-F5344CB8AC3E}">
        <p14:creationId xmlns:p14="http://schemas.microsoft.com/office/powerpoint/2010/main" val="2181266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9B7F5E3-AE22-441B-BAEB-47D2E491A7A1}" type="datetimeFigureOut">
              <a:rPr lang="es-CO" smtClean="0"/>
              <a:t>22/03/2019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A85CF480-2DA7-4734-B46F-6D1607838BD5}" type="slidenum">
              <a:rPr lang="es-CO" smtClean="0"/>
              <a:t>‹Nº›</a:t>
            </a:fld>
            <a:endParaRPr lang="es-CO"/>
          </a:p>
        </p:txBody>
      </p:sp>
    </p:spTree>
    <p:extLst>
      <p:ext uri="{BB962C8B-B14F-4D97-AF65-F5344CB8AC3E}">
        <p14:creationId xmlns:p14="http://schemas.microsoft.com/office/powerpoint/2010/main" val="3659332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69B7F5E3-AE22-441B-BAEB-47D2E491A7A1}" type="datetimeFigureOut">
              <a:rPr lang="es-CO" smtClean="0"/>
              <a:t>22/03/2019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85CF480-2DA7-4734-B46F-6D1607838BD5}" type="slidenum">
              <a:rPr lang="es-CO" smtClean="0"/>
              <a:t>‹Nº›</a:t>
            </a:fld>
            <a:endParaRPr lang="es-CO"/>
          </a:p>
        </p:txBody>
      </p:sp>
    </p:spTree>
    <p:extLst>
      <p:ext uri="{BB962C8B-B14F-4D97-AF65-F5344CB8AC3E}">
        <p14:creationId xmlns:p14="http://schemas.microsoft.com/office/powerpoint/2010/main" val="38914014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69B7F5E3-AE22-441B-BAEB-47D2E491A7A1}" type="datetimeFigureOut">
              <a:rPr lang="es-CO" smtClean="0"/>
              <a:t>22/03/2019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85CF480-2DA7-4734-B46F-6D1607838BD5}" type="slidenum">
              <a:rPr lang="es-CO" smtClean="0"/>
              <a:t>‹Nº›</a:t>
            </a:fld>
            <a:endParaRPr lang="es-CO"/>
          </a:p>
        </p:txBody>
      </p:sp>
    </p:spTree>
    <p:extLst>
      <p:ext uri="{BB962C8B-B14F-4D97-AF65-F5344CB8AC3E}">
        <p14:creationId xmlns:p14="http://schemas.microsoft.com/office/powerpoint/2010/main" val="680813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9B7F5E3-AE22-441B-BAEB-47D2E491A7A1}"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85CF480-2DA7-4734-B46F-6D1607838BD5}" type="slidenum">
              <a:rPr lang="es-CO" smtClean="0"/>
              <a:t>‹Nº›</a:t>
            </a:fld>
            <a:endParaRPr lang="es-CO"/>
          </a:p>
        </p:txBody>
      </p:sp>
    </p:spTree>
    <p:extLst>
      <p:ext uri="{BB962C8B-B14F-4D97-AF65-F5344CB8AC3E}">
        <p14:creationId xmlns:p14="http://schemas.microsoft.com/office/powerpoint/2010/main" val="29177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9B7F5E3-AE22-441B-BAEB-47D2E491A7A1}"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85CF480-2DA7-4734-B46F-6D1607838BD5}" type="slidenum">
              <a:rPr lang="es-CO" smtClean="0"/>
              <a:t>‹Nº›</a:t>
            </a:fld>
            <a:endParaRPr lang="es-CO"/>
          </a:p>
        </p:txBody>
      </p:sp>
    </p:spTree>
    <p:extLst>
      <p:ext uri="{BB962C8B-B14F-4D97-AF65-F5344CB8AC3E}">
        <p14:creationId xmlns:p14="http://schemas.microsoft.com/office/powerpoint/2010/main" val="241766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B7F5E3-AE22-441B-BAEB-47D2E491A7A1}" type="datetimeFigureOut">
              <a:rPr lang="es-CO" smtClean="0"/>
              <a:t>22/03/2019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5CF480-2DA7-4734-B46F-6D1607838BD5}" type="slidenum">
              <a:rPr lang="es-CO" smtClean="0"/>
              <a:t>‹Nº›</a:t>
            </a:fld>
            <a:endParaRPr lang="es-CO"/>
          </a:p>
        </p:txBody>
      </p:sp>
    </p:spTree>
    <p:extLst>
      <p:ext uri="{BB962C8B-B14F-4D97-AF65-F5344CB8AC3E}">
        <p14:creationId xmlns:p14="http://schemas.microsoft.com/office/powerpoint/2010/main" val="23270744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ctr"/>
            <a:r>
              <a:rPr lang="es-CO" sz="2800" b="1" i="1" dirty="0" smtClean="0"/>
              <a:t>SEGÚN DIOS. DEBE HABER UNA DIFERENCIA BIEN MARCADA, ENTRE UNA MUJER QUE TIENE A CRISTO EN SU CORAZÓN, Y EN LA QUE NO LO TIENE. </a:t>
            </a:r>
            <a:endParaRPr lang="es-CO" sz="2800" b="1" i="1" dirty="0"/>
          </a:p>
        </p:txBody>
      </p:sp>
      <p:sp>
        <p:nvSpPr>
          <p:cNvPr id="3" name="Marcador de contenido 2"/>
          <p:cNvSpPr>
            <a:spLocks noGrp="1"/>
          </p:cNvSpPr>
          <p:nvPr>
            <p:ph idx="1"/>
          </p:nvPr>
        </p:nvSpPr>
        <p:spPr>
          <a:xfrm>
            <a:off x="5070764" y="1825625"/>
            <a:ext cx="6283035" cy="4800600"/>
          </a:xfrm>
        </p:spPr>
        <p:txBody>
          <a:bodyPr>
            <a:normAutofit fontScale="85000" lnSpcReduction="20000"/>
          </a:bodyPr>
          <a:lstStyle/>
          <a:p>
            <a:pPr marL="0" indent="0" algn="ctr">
              <a:buNone/>
            </a:pPr>
            <a:r>
              <a:rPr lang="es-CO" dirty="0" smtClean="0"/>
              <a:t>El gran problema es que esta forma de vestir está entrando en la iglesia, se enseña que al templo pueden ir vestidas con falda larga, y en casa y a las reuniones sociales, con minifalda. </a:t>
            </a:r>
          </a:p>
          <a:p>
            <a:pPr marL="0" indent="0" algn="ctr">
              <a:buNone/>
            </a:pPr>
            <a:r>
              <a:rPr lang="es-CO" dirty="0" smtClean="0"/>
              <a:t>Ya no se enseña 2 Cor.3:1-3. </a:t>
            </a:r>
            <a:endParaRPr lang="es-CO" dirty="0"/>
          </a:p>
          <a:p>
            <a:pPr marL="0" indent="0" algn="ctr">
              <a:buNone/>
            </a:pPr>
            <a:r>
              <a:rPr lang="es-CO" dirty="0" smtClean="0"/>
              <a:t>“¿</a:t>
            </a:r>
            <a:r>
              <a:rPr lang="es-CO" dirty="0"/>
              <a:t>Comenzamos otra vez a recomendarnos a nosotros mismos? ¿O tenemos necesidad, como algunos, de cartas de recomendación para vosotros, o de recomendación de vosotros? </a:t>
            </a:r>
            <a:r>
              <a:rPr lang="es-CO" dirty="0" smtClean="0"/>
              <a:t> </a:t>
            </a:r>
          </a:p>
          <a:p>
            <a:pPr marL="0" indent="0" algn="ctr">
              <a:buNone/>
            </a:pPr>
            <a:r>
              <a:rPr lang="es-CO" dirty="0" smtClean="0"/>
              <a:t>Nuestras </a:t>
            </a:r>
            <a:r>
              <a:rPr lang="es-CO" dirty="0"/>
              <a:t>cartas sois vosotros, escritas en nuestros corazones, conocidas y leídas por todos los hombres; </a:t>
            </a:r>
            <a:r>
              <a:rPr lang="es-CO" dirty="0" smtClean="0"/>
              <a:t> </a:t>
            </a:r>
            <a:r>
              <a:rPr lang="es-CO" dirty="0"/>
              <a:t>siendo manifiesto que sois carta de Cristo expedida por nosotros, escrita no con tinta, sino con el Espíritu del Dios vivo; no en tablas de piedra, sino en tablas de carne del </a:t>
            </a:r>
            <a:r>
              <a:rPr lang="es-CO" dirty="0" smtClean="0"/>
              <a:t>corazón”</a:t>
            </a:r>
            <a:endParaRPr lang="es-CO" dirty="0"/>
          </a:p>
        </p:txBody>
      </p:sp>
      <p:pic>
        <p:nvPicPr>
          <p:cNvPr id="4" name="Imagen 3"/>
          <p:cNvPicPr>
            <a:picLocks noChangeAspect="1"/>
          </p:cNvPicPr>
          <p:nvPr/>
        </p:nvPicPr>
        <p:blipFill>
          <a:blip r:embed="rId2"/>
          <a:stretch>
            <a:fillRect/>
          </a:stretch>
        </p:blipFill>
        <p:spPr>
          <a:xfrm>
            <a:off x="305233" y="1825625"/>
            <a:ext cx="4419168" cy="4800600"/>
          </a:xfrm>
          <a:prstGeom prst="rect">
            <a:avLst/>
          </a:prstGeom>
        </p:spPr>
      </p:pic>
    </p:spTree>
    <p:extLst>
      <p:ext uri="{BB962C8B-B14F-4D97-AF65-F5344CB8AC3E}">
        <p14:creationId xmlns:p14="http://schemas.microsoft.com/office/powerpoint/2010/main" val="34327115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056192" y="285912"/>
            <a:ext cx="10515600" cy="2261466"/>
          </a:xfrm>
        </p:spPr>
        <p:txBody>
          <a:bodyPr>
            <a:normAutofit fontScale="92500"/>
          </a:bodyPr>
          <a:lstStyle/>
          <a:p>
            <a:pPr marL="0" indent="0" algn="ctr">
              <a:buNone/>
            </a:pPr>
            <a:r>
              <a:rPr lang="es-CO" dirty="0" smtClean="0"/>
              <a:t>EL PLAN DE SALVACIÓN ES INTEGRAL. </a:t>
            </a:r>
          </a:p>
          <a:p>
            <a:pPr marL="0" indent="0" algn="ctr">
              <a:buNone/>
            </a:pPr>
            <a:r>
              <a:rPr lang="es-CO" dirty="0" smtClean="0"/>
              <a:t>El </a:t>
            </a:r>
            <a:r>
              <a:rPr lang="es-CO" dirty="0"/>
              <a:t>centro mismo es el sacrificio de Cristo en la Cruz del Calvario, y en segundo lugar su MINISTERIO EN EL LUGAR SANTÍSIMO DEL SANTUARIO </a:t>
            </a:r>
            <a:r>
              <a:rPr lang="es-CO" dirty="0" smtClean="0"/>
              <a:t>CELESTIAL.</a:t>
            </a:r>
          </a:p>
          <a:p>
            <a:pPr marL="0" indent="0" algn="ctr">
              <a:buNone/>
            </a:pPr>
            <a:r>
              <a:rPr lang="es-CO" dirty="0" smtClean="0"/>
              <a:t> Yen </a:t>
            </a:r>
            <a:r>
              <a:rPr lang="es-CO" dirty="0"/>
              <a:t>ese orden vienen las demás cosas menores, COMO ES LA VESTIMENTA CORRECTA DE UNA CRISTIANA</a:t>
            </a:r>
            <a:r>
              <a:rPr lang="es-CO" dirty="0" smtClean="0"/>
              <a:t>. </a:t>
            </a:r>
            <a:endParaRPr lang="es-CO" dirty="0"/>
          </a:p>
        </p:txBody>
      </p:sp>
      <p:pic>
        <p:nvPicPr>
          <p:cNvPr id="4" name="Imagen 3"/>
          <p:cNvPicPr>
            <a:picLocks noChangeAspect="1"/>
          </p:cNvPicPr>
          <p:nvPr/>
        </p:nvPicPr>
        <p:blipFill>
          <a:blip r:embed="rId2"/>
          <a:stretch>
            <a:fillRect/>
          </a:stretch>
        </p:blipFill>
        <p:spPr>
          <a:xfrm>
            <a:off x="1218765" y="2812473"/>
            <a:ext cx="5348289" cy="2826327"/>
          </a:xfrm>
          <a:prstGeom prst="rect">
            <a:avLst/>
          </a:prstGeom>
        </p:spPr>
      </p:pic>
      <p:sp>
        <p:nvSpPr>
          <p:cNvPr id="5" name="Rectángulo 4"/>
          <p:cNvSpPr/>
          <p:nvPr/>
        </p:nvSpPr>
        <p:spPr>
          <a:xfrm>
            <a:off x="1056192" y="5903893"/>
            <a:ext cx="10190452"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smtClean="0">
                <a:ln>
                  <a:noFill/>
                </a:ln>
                <a:solidFill>
                  <a:prstClr val="black"/>
                </a:solidFill>
                <a:effectLst/>
                <a:uLnTx/>
                <a:uFillTx/>
                <a:latin typeface="Calibri" panose="020F0502020204030204"/>
                <a:ea typeface="+mn-ea"/>
                <a:cs typeface="+mn-cs"/>
              </a:rPr>
              <a:t>¿Si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Cristo lo sacrificó todo por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nosotros</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 cómo no hemos de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sacrificarnos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en pequeñas cosas por Él?</a:t>
            </a:r>
          </a:p>
        </p:txBody>
      </p:sp>
      <p:pic>
        <p:nvPicPr>
          <p:cNvPr id="6" name="Imagen 5"/>
          <p:cNvPicPr>
            <a:picLocks noChangeAspect="1"/>
          </p:cNvPicPr>
          <p:nvPr/>
        </p:nvPicPr>
        <p:blipFill>
          <a:blip r:embed="rId3"/>
          <a:stretch>
            <a:fillRect/>
          </a:stretch>
        </p:blipFill>
        <p:spPr>
          <a:xfrm>
            <a:off x="6747164" y="2812472"/>
            <a:ext cx="4517015" cy="2826327"/>
          </a:xfrm>
          <a:prstGeom prst="rect">
            <a:avLst/>
          </a:prstGeom>
        </p:spPr>
      </p:pic>
    </p:spTree>
    <p:extLst>
      <p:ext uri="{BB962C8B-B14F-4D97-AF65-F5344CB8AC3E}">
        <p14:creationId xmlns:p14="http://schemas.microsoft.com/office/powerpoint/2010/main" val="26577124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957455" y="318654"/>
            <a:ext cx="5396345" cy="3214255"/>
          </a:xfrm>
        </p:spPr>
        <p:txBody>
          <a:bodyPr>
            <a:normAutofit fontScale="92500"/>
          </a:bodyPr>
          <a:lstStyle/>
          <a:p>
            <a:pPr marL="0" indent="0" algn="ctr">
              <a:buNone/>
            </a:pPr>
            <a:r>
              <a:rPr lang="es-CO" dirty="0" smtClean="0"/>
              <a:t>La mujer por naturaleza es bonita, y además la mujer cristiana Dios la pone como ejemplo de la esposa de Cristo, la iglesia: “Porque </a:t>
            </a:r>
            <a:r>
              <a:rPr lang="es-CO" dirty="0"/>
              <a:t>os celo con celo de Dios; pues os he desposado con un solo esposo, para presentaros como una virgen pura a </a:t>
            </a:r>
            <a:r>
              <a:rPr lang="es-CO" dirty="0" smtClean="0"/>
              <a:t>Cristo”</a:t>
            </a:r>
          </a:p>
          <a:p>
            <a:pPr marL="0" indent="0" algn="ctr">
              <a:buNone/>
            </a:pPr>
            <a:r>
              <a:rPr lang="es-CO" dirty="0" smtClean="0"/>
              <a:t> </a:t>
            </a:r>
            <a:r>
              <a:rPr lang="es-CO" dirty="0" smtClean="0">
                <a:solidFill>
                  <a:srgbClr val="FF0000"/>
                </a:solidFill>
              </a:rPr>
              <a:t>(2 Cor.11:2). </a:t>
            </a:r>
          </a:p>
        </p:txBody>
      </p:sp>
      <p:pic>
        <p:nvPicPr>
          <p:cNvPr id="4" name="Imagen 3"/>
          <p:cNvPicPr>
            <a:picLocks noChangeAspect="1"/>
          </p:cNvPicPr>
          <p:nvPr/>
        </p:nvPicPr>
        <p:blipFill>
          <a:blip r:embed="rId3"/>
          <a:stretch>
            <a:fillRect/>
          </a:stretch>
        </p:blipFill>
        <p:spPr>
          <a:xfrm>
            <a:off x="815686" y="290945"/>
            <a:ext cx="4698423" cy="3241964"/>
          </a:xfrm>
          <a:prstGeom prst="rect">
            <a:avLst/>
          </a:prstGeom>
        </p:spPr>
      </p:pic>
      <p:sp>
        <p:nvSpPr>
          <p:cNvPr id="5" name="Rectángulo 4"/>
          <p:cNvSpPr/>
          <p:nvPr/>
        </p:nvSpPr>
        <p:spPr>
          <a:xfrm>
            <a:off x="1099704" y="3978202"/>
            <a:ext cx="4698423" cy="224676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Tanto así que Pablo dice: “una iglesia gloriosa, que no tuviese mancha ni arruga ni cosa semejante, sino que fuese santa y sin mancha”. </a:t>
            </a:r>
            <a:r>
              <a:rPr kumimoji="0" lang="es-CO" sz="2800" b="0" i="0" u="none" strike="noStrike" kern="1200" cap="none" spc="0" normalizeH="0" baseline="0" noProof="0" dirty="0">
                <a:ln>
                  <a:noFill/>
                </a:ln>
                <a:solidFill>
                  <a:srgbClr val="FF0000"/>
                </a:solidFill>
                <a:effectLst/>
                <a:uLnTx/>
                <a:uFillTx/>
                <a:latin typeface="Calibri" panose="020F0502020204030204"/>
                <a:ea typeface="+mn-ea"/>
                <a:cs typeface="+mn-cs"/>
              </a:rPr>
              <a:t>(Ef.5:27).</a:t>
            </a:r>
          </a:p>
        </p:txBody>
      </p:sp>
      <p:pic>
        <p:nvPicPr>
          <p:cNvPr id="6" name="Imagen 5"/>
          <p:cNvPicPr>
            <a:picLocks noChangeAspect="1"/>
          </p:cNvPicPr>
          <p:nvPr/>
        </p:nvPicPr>
        <p:blipFill>
          <a:blip r:embed="rId4"/>
          <a:stretch>
            <a:fillRect/>
          </a:stretch>
        </p:blipFill>
        <p:spPr>
          <a:xfrm>
            <a:off x="5957455" y="3978202"/>
            <a:ext cx="2895600" cy="2246769"/>
          </a:xfrm>
          <a:prstGeom prst="rect">
            <a:avLst/>
          </a:prstGeom>
        </p:spPr>
      </p:pic>
      <p:sp>
        <p:nvSpPr>
          <p:cNvPr id="7" name="Rectángulo 6"/>
          <p:cNvSpPr/>
          <p:nvPr/>
        </p:nvSpPr>
        <p:spPr>
          <a:xfrm>
            <a:off x="9171710" y="3911391"/>
            <a:ext cx="2438399" cy="193899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Esa </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es la clase de novia que Cristo quiere encontrar cuando regrese por segunda vez. </a:t>
            </a:r>
          </a:p>
        </p:txBody>
      </p:sp>
    </p:spTree>
    <p:extLst>
      <p:ext uri="{BB962C8B-B14F-4D97-AF65-F5344CB8AC3E}">
        <p14:creationId xmlns:p14="http://schemas.microsoft.com/office/powerpoint/2010/main" val="3452502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713057"/>
          </a:xfrm>
        </p:spPr>
        <p:txBody>
          <a:bodyPr>
            <a:noAutofit/>
          </a:bodyPr>
          <a:lstStyle/>
          <a:p>
            <a:r>
              <a:rPr lang="es-CO" sz="2800" dirty="0" smtClean="0"/>
              <a:t>“Asimismo </a:t>
            </a:r>
            <a:r>
              <a:rPr lang="es-CO" sz="2800" dirty="0"/>
              <a:t>que las mujeres se atavíen de ropa decorosa, con pudor y modestia; no con peinado ostentoso, ni oro, ni perlas, ni vestidos costosos, </a:t>
            </a:r>
            <a:r>
              <a:rPr lang="es-CO" sz="2800" dirty="0" smtClean="0"/>
              <a:t>sino </a:t>
            </a:r>
            <a:r>
              <a:rPr lang="es-CO" sz="2800" dirty="0"/>
              <a:t>con buenas obras, como corresponde a mujeres que profesan </a:t>
            </a:r>
            <a:r>
              <a:rPr lang="es-CO" sz="2800" dirty="0" smtClean="0"/>
              <a:t>piedad”. </a:t>
            </a:r>
            <a:r>
              <a:rPr lang="es-CO" sz="2800" dirty="0" smtClean="0">
                <a:solidFill>
                  <a:srgbClr val="FF0000"/>
                </a:solidFill>
              </a:rPr>
              <a:t>(1 Tim.2:9,10).</a:t>
            </a:r>
            <a:endParaRPr lang="es-CO" sz="2800" dirty="0">
              <a:solidFill>
                <a:srgbClr val="FF0000"/>
              </a:solidFill>
            </a:endParaRPr>
          </a:p>
        </p:txBody>
      </p:sp>
      <p:sp>
        <p:nvSpPr>
          <p:cNvPr id="3" name="Marcador de contenido 2"/>
          <p:cNvSpPr>
            <a:spLocks noGrp="1"/>
          </p:cNvSpPr>
          <p:nvPr>
            <p:ph idx="1"/>
          </p:nvPr>
        </p:nvSpPr>
        <p:spPr>
          <a:xfrm>
            <a:off x="5971308" y="2369127"/>
            <a:ext cx="5382491" cy="3807836"/>
          </a:xfrm>
          <a:scene3d>
            <a:camera prst="orthographicFront"/>
            <a:lightRig rig="threePt" dir="t"/>
          </a:scene3d>
          <a:sp3d>
            <a:bevelT prst="slope"/>
          </a:sp3d>
        </p:spPr>
        <p:txBody>
          <a:bodyPr>
            <a:normAutofit fontScale="92500" lnSpcReduction="10000"/>
          </a:bodyPr>
          <a:lstStyle/>
          <a:p>
            <a:pPr marL="0" indent="0">
              <a:buNone/>
            </a:pPr>
            <a:r>
              <a:rPr lang="es-CO" dirty="0"/>
              <a:t>SI QUIERES SER HERMOSA:</a:t>
            </a:r>
          </a:p>
          <a:p>
            <a:r>
              <a:rPr lang="es-CO" dirty="0" smtClean="0"/>
              <a:t>Una </a:t>
            </a:r>
            <a:r>
              <a:rPr lang="es-CO" dirty="0"/>
              <a:t>creyente fiel que tenía una cara limpia, muy hermosa, fue una vez preguntado por una dama elegante: </a:t>
            </a:r>
            <a:endParaRPr lang="es-CO" dirty="0" smtClean="0"/>
          </a:p>
          <a:p>
            <a:r>
              <a:rPr lang="es-CO" dirty="0" smtClean="0"/>
              <a:t>Por </a:t>
            </a:r>
            <a:r>
              <a:rPr lang="es-CO" dirty="0"/>
              <a:t>favor, dime: ¿qué cosméticos usas? La fiel lo miró y le respondió: Para los labios, verdad. Para la voz, oración. Para los ojos, misericordia. Para las manos, caridad. Para el corazón, Amor.</a:t>
            </a:r>
          </a:p>
        </p:txBody>
      </p:sp>
      <p:pic>
        <p:nvPicPr>
          <p:cNvPr id="4" name="Imagen 3"/>
          <p:cNvPicPr>
            <a:picLocks noChangeAspect="1"/>
          </p:cNvPicPr>
          <p:nvPr/>
        </p:nvPicPr>
        <p:blipFill>
          <a:blip r:embed="rId2"/>
          <a:stretch>
            <a:fillRect/>
          </a:stretch>
        </p:blipFill>
        <p:spPr>
          <a:xfrm>
            <a:off x="838200" y="2369127"/>
            <a:ext cx="4856018" cy="3807836"/>
          </a:xfrm>
          <a:prstGeom prst="rect">
            <a:avLst/>
          </a:prstGeom>
        </p:spPr>
      </p:pic>
    </p:spTree>
    <p:extLst>
      <p:ext uri="{BB962C8B-B14F-4D97-AF65-F5344CB8AC3E}">
        <p14:creationId xmlns:p14="http://schemas.microsoft.com/office/powerpoint/2010/main" val="1492276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1">
              <a:lumMod val="60000"/>
              <a:lumOff val="40000"/>
            </a:schemeClr>
          </a:solidFill>
          <a:scene3d>
            <a:camera prst="orthographicFront"/>
            <a:lightRig rig="threePt" dir="t"/>
          </a:scene3d>
          <a:sp3d>
            <a:bevelT prst="slope"/>
          </a:sp3d>
        </p:spPr>
        <p:txBody>
          <a:bodyPr>
            <a:noAutofit/>
          </a:bodyPr>
          <a:lstStyle/>
          <a:p>
            <a:r>
              <a:rPr lang="es-CO" sz="3200" dirty="0" smtClean="0"/>
              <a:t>“</a:t>
            </a:r>
            <a:r>
              <a:rPr lang="es-CO" sz="3200" b="1" dirty="0" smtClean="0"/>
              <a:t>No </a:t>
            </a:r>
            <a:r>
              <a:rPr lang="es-CO" sz="3200" b="1" dirty="0"/>
              <a:t>vestirá la mujer traje de hombre, ni el hombre vestirá ropa de mujer; porque abominación es a Jehová tu Dios cualquiera que esto </a:t>
            </a:r>
            <a:r>
              <a:rPr lang="es-CO" sz="3200" b="1" dirty="0" smtClean="0"/>
              <a:t>hace</a:t>
            </a:r>
            <a:r>
              <a:rPr lang="es-CO" sz="3200" dirty="0" smtClean="0"/>
              <a:t>”. </a:t>
            </a:r>
            <a:r>
              <a:rPr lang="es-CO" sz="3200" dirty="0" smtClean="0">
                <a:solidFill>
                  <a:srgbClr val="FF0000"/>
                </a:solidFill>
              </a:rPr>
              <a:t>(Deut.22:5).</a:t>
            </a:r>
            <a:endParaRPr lang="es-CO" sz="3200" dirty="0">
              <a:solidFill>
                <a:srgbClr val="FF0000"/>
              </a:solidFill>
            </a:endParaRPr>
          </a:p>
        </p:txBody>
      </p:sp>
      <p:sp>
        <p:nvSpPr>
          <p:cNvPr id="3" name="Marcador de contenido 2"/>
          <p:cNvSpPr>
            <a:spLocks noGrp="1"/>
          </p:cNvSpPr>
          <p:nvPr>
            <p:ph idx="1"/>
          </p:nvPr>
        </p:nvSpPr>
        <p:spPr>
          <a:xfrm>
            <a:off x="5985164" y="1825625"/>
            <a:ext cx="5368635" cy="4351338"/>
          </a:xfrm>
        </p:spPr>
        <p:txBody>
          <a:bodyPr/>
          <a:lstStyle/>
          <a:p>
            <a:pPr marL="0" indent="0" algn="ctr">
              <a:buNone/>
            </a:pPr>
            <a:r>
              <a:rPr lang="es-CO" sz="3200" dirty="0"/>
              <a:t>Dios creó a la mujer y al hombre, y la distinción ordenada debe ser obedecida y respetada.  El deseo de disminuir esta diferencia nace de ideales inferiores y contribuye a la inmoralidad</a:t>
            </a:r>
            <a:r>
              <a:rPr lang="es-CO" sz="3200" dirty="0" smtClean="0"/>
              <a:t>.</a:t>
            </a:r>
            <a:endParaRPr lang="es-CO" dirty="0" smtClean="0"/>
          </a:p>
          <a:p>
            <a:pPr marL="0" indent="0" algn="ctr">
              <a:buNone/>
            </a:pPr>
            <a:r>
              <a:rPr lang="es-CO" dirty="0" smtClean="0"/>
              <a:t> </a:t>
            </a:r>
          </a:p>
          <a:p>
            <a:pPr marL="0" indent="0" algn="ctr">
              <a:buNone/>
            </a:pPr>
            <a:r>
              <a:rPr lang="es-CO" dirty="0" smtClean="0">
                <a:solidFill>
                  <a:srgbClr val="FF0000"/>
                </a:solidFill>
              </a:rPr>
              <a:t>(Comentario Bíblico Adventista)</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1039091" y="1959985"/>
            <a:ext cx="4322618" cy="4216978"/>
          </a:xfrm>
          <a:prstGeom prst="rect">
            <a:avLst/>
          </a:prstGeom>
        </p:spPr>
      </p:pic>
      <p:sp>
        <p:nvSpPr>
          <p:cNvPr id="5" name="Rectángulo 4"/>
          <p:cNvSpPr/>
          <p:nvPr/>
        </p:nvSpPr>
        <p:spPr>
          <a:xfrm>
            <a:off x="904009" y="6311900"/>
            <a:ext cx="10383981" cy="523220"/>
          </a:xfrm>
          <a:prstGeom prst="rect">
            <a:avLst/>
          </a:prstGeom>
          <a:solidFill>
            <a:schemeClr val="accent1">
              <a:lumMod val="60000"/>
              <a:lumOff val="40000"/>
            </a:schemeClr>
          </a:solidFill>
          <a:scene3d>
            <a:camera prst="orthographicFront"/>
            <a:lightRig rig="threePt" dir="t"/>
          </a:scene3d>
          <a:sp3d>
            <a:bevelT prst="slope"/>
          </a:sp3d>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800" b="1" i="1" u="none" strike="noStrike" kern="1200" cap="none" spc="0" normalizeH="0" baseline="0" noProof="0" dirty="0">
                <a:ln>
                  <a:noFill/>
                </a:ln>
                <a:solidFill>
                  <a:prstClr val="black"/>
                </a:solidFill>
                <a:effectLst/>
                <a:uLnTx/>
                <a:uFillTx/>
                <a:latin typeface="Calibri" panose="020F0502020204030204"/>
                <a:ea typeface="+mn-ea"/>
                <a:cs typeface="+mn-cs"/>
              </a:rPr>
              <a:t>SI </a:t>
            </a:r>
            <a:r>
              <a:rPr kumimoji="0" lang="es-CO" sz="2800" b="1" i="1" u="none" strike="noStrike" kern="1200" cap="none" spc="0" normalizeH="0" baseline="0" noProof="0" dirty="0" smtClean="0">
                <a:ln>
                  <a:noFill/>
                </a:ln>
                <a:solidFill>
                  <a:prstClr val="black"/>
                </a:solidFill>
                <a:effectLst/>
                <a:uLnTx/>
                <a:uFillTx/>
                <a:latin typeface="Calibri" panose="020F0502020204030204"/>
                <a:ea typeface="+mn-ea"/>
                <a:cs typeface="+mn-cs"/>
              </a:rPr>
              <a:t>PONES </a:t>
            </a:r>
            <a:r>
              <a:rPr kumimoji="0" lang="es-CO" sz="2800" b="1" i="1" u="none" strike="noStrike" kern="1200" cap="none" spc="0" normalizeH="0" baseline="0" noProof="0" dirty="0">
                <a:ln>
                  <a:noFill/>
                </a:ln>
                <a:solidFill>
                  <a:prstClr val="black"/>
                </a:solidFill>
                <a:effectLst/>
                <a:uLnTx/>
                <a:uFillTx/>
                <a:latin typeface="Calibri" panose="020F0502020204030204"/>
                <a:ea typeface="+mn-ea"/>
                <a:cs typeface="+mn-cs"/>
              </a:rPr>
              <a:t>LA VISTA EN JESÚS, SE PUEDE, YA OTROS LO ALCANZARON</a:t>
            </a:r>
          </a:p>
        </p:txBody>
      </p:sp>
    </p:spTree>
    <p:extLst>
      <p:ext uri="{BB962C8B-B14F-4D97-AF65-F5344CB8AC3E}">
        <p14:creationId xmlns:p14="http://schemas.microsoft.com/office/powerpoint/2010/main" val="1747775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ctr"/>
            <a:r>
              <a:rPr lang="es-CO" b="1" i="1" dirty="0" smtClean="0"/>
              <a:t>Cada uno decide el camino a seguir.</a:t>
            </a:r>
            <a:br>
              <a:rPr lang="es-CO" b="1" i="1" dirty="0" smtClean="0"/>
            </a:br>
            <a:r>
              <a:rPr lang="es-CO" b="1" i="1" dirty="0" smtClean="0"/>
              <a:t>Pero el deseo de Dios, es que le obedezcamos a Él</a:t>
            </a:r>
            <a:endParaRPr lang="es-CO" b="1" i="1" dirty="0"/>
          </a:p>
        </p:txBody>
      </p:sp>
      <p:sp>
        <p:nvSpPr>
          <p:cNvPr id="3" name="Marcador de contenido 2"/>
          <p:cNvSpPr>
            <a:spLocks noGrp="1"/>
          </p:cNvSpPr>
          <p:nvPr>
            <p:ph idx="1"/>
          </p:nvPr>
        </p:nvSpPr>
        <p:spPr>
          <a:xfrm>
            <a:off x="838200" y="1825625"/>
            <a:ext cx="10515600" cy="4741430"/>
          </a:xfrm>
        </p:spPr>
        <p:txBody>
          <a:bodyPr>
            <a:normAutofit fontScale="77500" lnSpcReduction="20000"/>
          </a:bodyPr>
          <a:lstStyle/>
          <a:p>
            <a:pPr marL="0" indent="0">
              <a:buNone/>
            </a:pPr>
            <a:r>
              <a:rPr lang="es-CO" dirty="0"/>
              <a:t>Y a este pueblo dirás: Así ha dicho Jehová: He aquí pongo delante de vosotros camino de vida y camino de muerte</a:t>
            </a:r>
            <a:r>
              <a:rPr lang="es-CO" dirty="0" smtClean="0"/>
              <a:t>. </a:t>
            </a:r>
            <a:r>
              <a:rPr lang="es-CO" dirty="0" smtClean="0">
                <a:solidFill>
                  <a:srgbClr val="FF0000"/>
                </a:solidFill>
              </a:rPr>
              <a:t>(Jer.21:8). </a:t>
            </a:r>
          </a:p>
          <a:p>
            <a:r>
              <a:rPr lang="es-CO" dirty="0" smtClean="0">
                <a:solidFill>
                  <a:srgbClr val="FF0000"/>
                </a:solidFill>
              </a:rPr>
              <a:t>Deut.30: 15-20</a:t>
            </a:r>
            <a:r>
              <a:rPr lang="es-CO" dirty="0" smtClean="0"/>
              <a:t>. “Mira</a:t>
            </a:r>
            <a:r>
              <a:rPr lang="es-CO" dirty="0"/>
              <a:t>, yo he puesto delante de ti hoy la vida y el bien, la muerte y el mal; </a:t>
            </a:r>
          </a:p>
          <a:p>
            <a:r>
              <a:rPr lang="es-CO" dirty="0" smtClean="0"/>
              <a:t>porque </a:t>
            </a:r>
            <a:r>
              <a:rPr lang="es-CO" dirty="0"/>
              <a:t>yo te mando hoy que ames a Jehová tu Dios, que andes en sus caminos, y guardes sus mandamientos, sus estatutos y sus decretos, para que vivas y seas multiplicado, y Jehová tu Dios te bendiga en la tierra a la cual entras para tomar posesión de ella. </a:t>
            </a:r>
            <a:r>
              <a:rPr lang="es-CO" dirty="0" smtClean="0"/>
              <a:t> </a:t>
            </a:r>
            <a:r>
              <a:rPr lang="es-CO" dirty="0"/>
              <a:t>Mas si tu corazón se apartare y no oyeres, y te dejares extraviar, y te inclinares a dioses ajenos y les sirvieres, </a:t>
            </a:r>
          </a:p>
          <a:p>
            <a:r>
              <a:rPr lang="es-CO" dirty="0"/>
              <a:t>18 yo os protesto hoy que de cierto pereceréis; no prolongaréis vuestros días sobre la tierra adonde vais, pasando el Jordán, para entrar en posesión de ella. </a:t>
            </a:r>
            <a:r>
              <a:rPr lang="es-CO" dirty="0" smtClean="0"/>
              <a:t> </a:t>
            </a:r>
            <a:r>
              <a:rPr lang="es-CO" dirty="0"/>
              <a:t>A los cielos y a la tierra llamo por testigos hoy contra vosotros, que os he puesto delante la vida y la muerte, la bendición y la maldición; escoge, pues, la vida, para que vivas tú y tu descendencia; </a:t>
            </a:r>
          </a:p>
          <a:p>
            <a:r>
              <a:rPr lang="es-CO" dirty="0" smtClean="0"/>
              <a:t>amando </a:t>
            </a:r>
            <a:r>
              <a:rPr lang="es-CO" dirty="0"/>
              <a:t>a Jehová tu Dios, atendiendo a su voz, y siguiéndole a él; porque él es vida para ti, y prolongación de tus días; a fin de que habites sobre la tierra que juró Jehová a tus padres, Abraham, Isaac y Jacob, que les había de </a:t>
            </a:r>
            <a:r>
              <a:rPr lang="es-CO" dirty="0" smtClean="0"/>
              <a:t>dar”. </a:t>
            </a:r>
          </a:p>
          <a:p>
            <a:endParaRPr lang="es-CO" dirty="0"/>
          </a:p>
        </p:txBody>
      </p:sp>
    </p:spTree>
    <p:extLst>
      <p:ext uri="{BB962C8B-B14F-4D97-AF65-F5344CB8AC3E}">
        <p14:creationId xmlns:p14="http://schemas.microsoft.com/office/powerpoint/2010/main" val="39210105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657600" y="443345"/>
            <a:ext cx="7696200" cy="2951019"/>
          </a:xfrm>
        </p:spPr>
        <p:txBody>
          <a:bodyPr/>
          <a:lstStyle/>
          <a:p>
            <a:pPr marL="0" indent="0">
              <a:buNone/>
            </a:pPr>
            <a:r>
              <a:rPr lang="es-CO" dirty="0" smtClean="0"/>
              <a:t>Es interesante resaltar que las primeras fotos que aparecen en este tema, fueron subidas a Internet, por una hermana Adventista, para mostrar como debe vestir una mujer cristiana.</a:t>
            </a:r>
          </a:p>
          <a:p>
            <a:pPr marL="0" indent="0">
              <a:buNone/>
            </a:pPr>
            <a:r>
              <a:rPr lang="es-CO" dirty="0" smtClean="0"/>
              <a:t>Y lo que yo he hecho es colocar los textos bíblicos y demás comentarios, del EP.</a:t>
            </a:r>
          </a:p>
        </p:txBody>
      </p:sp>
      <p:pic>
        <p:nvPicPr>
          <p:cNvPr id="4" name="Imagen 3"/>
          <p:cNvPicPr>
            <a:picLocks noChangeAspect="1"/>
          </p:cNvPicPr>
          <p:nvPr/>
        </p:nvPicPr>
        <p:blipFill>
          <a:blip r:embed="rId2"/>
          <a:stretch>
            <a:fillRect/>
          </a:stretch>
        </p:blipFill>
        <p:spPr>
          <a:xfrm>
            <a:off x="969818" y="92765"/>
            <a:ext cx="2493818" cy="2816691"/>
          </a:xfrm>
          <a:prstGeom prst="rect">
            <a:avLst/>
          </a:prstGeom>
        </p:spPr>
      </p:pic>
      <p:sp>
        <p:nvSpPr>
          <p:cNvPr id="5" name="Rectángulo 4"/>
          <p:cNvSpPr/>
          <p:nvPr/>
        </p:nvSpPr>
        <p:spPr>
          <a:xfrm>
            <a:off x="234927" y="3072348"/>
            <a:ext cx="11748654" cy="3785652"/>
          </a:xfrm>
          <a:prstGeom prst="rect">
            <a:avLst/>
          </a:prstGeom>
          <a:solidFill>
            <a:schemeClr val="accent1">
              <a:lumMod val="20000"/>
              <a:lumOff val="8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Y precisamente lo que critican las demás denominaciones religiosas de los adventistas, es su forma de vestir, en algunas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damas,</a:t>
            </a:r>
            <a:r>
              <a:rPr kumimoji="0" lang="es-CO" sz="2400" b="0" i="0" u="none" strike="noStrike" kern="1200" cap="none" spc="0" normalizeH="0" noProof="0" dirty="0" smtClean="0">
                <a:ln>
                  <a:noFill/>
                </a:ln>
                <a:solidFill>
                  <a:prstClr val="black"/>
                </a:solidFill>
                <a:effectLst/>
                <a:uLnTx/>
                <a:uFillTx/>
                <a:latin typeface="Calibri" panose="020F0502020204030204"/>
                <a:ea typeface="+mn-ea"/>
                <a:cs typeface="+mn-cs"/>
              </a:rPr>
              <a:t> y lo hacen con sobrada razón</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Yo amo a mi iglesia, y lo que predico aquí, lo hago con amor, porque ese es mi deber, para que por la gracia de Dios, y la iluminación del Espíritu Santo, busquemos con fervor hacer la voluntad de Dios en todo.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El propósito de Dios en este tiempo, es zarandear la iglesia con el mensaje de los 6000 años de pecado, incluyendo la predicación pura y completa de la verdad presente, como lo indica este tema.</a:t>
            </a:r>
            <a:r>
              <a:rPr kumimoji="0" lang="es-CO" sz="2400" b="0" i="0" u="none" strike="noStrike" kern="1200" cap="none" spc="0" normalizeH="0" noProof="0" dirty="0" smtClean="0">
                <a:ln>
                  <a:noFill/>
                </a:ln>
                <a:solidFill>
                  <a:prstClr val="black"/>
                </a:solidFill>
                <a:effectLst/>
                <a:uLnTx/>
                <a:uFillTx/>
                <a:latin typeface="Calibri" panose="020F0502020204030204"/>
                <a:ea typeface="+mn-ea"/>
                <a:cs typeface="+mn-cs"/>
              </a:rPr>
              <a:t> Dios lo hace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para formar el </a:t>
            </a:r>
            <a:r>
              <a:rPr kumimoji="0" lang="es-CO" sz="2400" b="0" i="0" u="sng" strike="noStrike" kern="1200" cap="none" spc="0" normalizeH="0" baseline="0" noProof="0" dirty="0" smtClean="0">
                <a:ln>
                  <a:noFill/>
                </a:ln>
                <a:solidFill>
                  <a:prstClr val="black"/>
                </a:solidFill>
                <a:effectLst/>
                <a:uLnTx/>
                <a:uFillTx/>
                <a:latin typeface="Calibri" panose="020F0502020204030204"/>
                <a:ea typeface="+mn-ea"/>
                <a:cs typeface="+mn-cs"/>
              </a:rPr>
              <a:t>remanente</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final que le dará la bienvenida a Cristo cuando aparezca en las nubes del cielo. Y ese remanente fiel debe distinguirse por obedecer </a:t>
            </a:r>
            <a:r>
              <a:rPr kumimoji="0" lang="es-CO" sz="2400" b="0" i="0" u="sng" strike="noStrike" kern="1200" cap="none" spc="0" normalizeH="0" baseline="0" noProof="0" dirty="0" smtClean="0">
                <a:ln>
                  <a:noFill/>
                </a:ln>
                <a:solidFill>
                  <a:prstClr val="black"/>
                </a:solidFill>
                <a:effectLst/>
                <a:uLnTx/>
                <a:uFillTx/>
                <a:latin typeface="Calibri" panose="020F0502020204030204"/>
                <a:ea typeface="+mn-ea"/>
                <a:cs typeface="+mn-cs"/>
              </a:rPr>
              <a:t>todo</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lo que Dios exige en Su Palabra. </a:t>
            </a:r>
            <a:endPar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37814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sz="4800" b="1" dirty="0" smtClean="0"/>
              <a:t>Conclusión.</a:t>
            </a:r>
            <a:endParaRPr lang="es-CO" sz="4800" b="1" dirty="0"/>
          </a:p>
        </p:txBody>
      </p:sp>
      <p:sp>
        <p:nvSpPr>
          <p:cNvPr id="3" name="Marcador de contenido 2"/>
          <p:cNvSpPr>
            <a:spLocks noGrp="1"/>
          </p:cNvSpPr>
          <p:nvPr>
            <p:ph idx="1"/>
          </p:nvPr>
        </p:nvSpPr>
        <p:spPr>
          <a:xfrm>
            <a:off x="238539" y="1825624"/>
            <a:ext cx="11675165" cy="4800463"/>
          </a:xfrm>
          <a:solidFill>
            <a:schemeClr val="accent1">
              <a:lumMod val="20000"/>
              <a:lumOff val="80000"/>
            </a:schemeClr>
          </a:solidFill>
        </p:spPr>
        <p:txBody>
          <a:bodyPr>
            <a:normAutofit fontScale="85000" lnSpcReduction="10000"/>
          </a:bodyPr>
          <a:lstStyle/>
          <a:p>
            <a:r>
              <a:rPr lang="es-CO" dirty="0" smtClean="0"/>
              <a:t>Según lo indica Moisés en Deut.30:15-20, al señalar que Dios nos deja dos caminos, y nos invita, diciendo: “</a:t>
            </a:r>
            <a:r>
              <a:rPr lang="es-CO" b="1" dirty="0" smtClean="0"/>
              <a:t>escoge, pues, la vida, para que vivas tú y tu descendencia</a:t>
            </a:r>
            <a:r>
              <a:rPr lang="es-CO" dirty="0" smtClean="0"/>
              <a:t>”. </a:t>
            </a:r>
          </a:p>
          <a:p>
            <a:r>
              <a:rPr lang="es-CO" dirty="0" smtClean="0"/>
              <a:t>Indica que Dios nos dotó de libre albedrio, para escoger libremente el camino que bien nos parezca. Por ende, amados hermanos y hermanas, ha llegado el tiempo definitivo, para que tomemos la mejor decisión de nuestra vida. Ya que el tiempo que tenemos es corto. “Y esto, conociendo el tiempo, que es ya hora de levantarnos del sueño; porque ahora está más cerca de nosotros nuestra salvación que cuando creímos”. </a:t>
            </a:r>
            <a:r>
              <a:rPr lang="es-CO" dirty="0" smtClean="0">
                <a:solidFill>
                  <a:srgbClr val="FF0000"/>
                </a:solidFill>
              </a:rPr>
              <a:t>(Ro.13:11).</a:t>
            </a:r>
          </a:p>
          <a:p>
            <a:r>
              <a:rPr lang="es-CO" dirty="0" smtClean="0"/>
              <a:t>Como dice Pablo en </a:t>
            </a:r>
            <a:r>
              <a:rPr lang="es-CO" dirty="0" smtClean="0">
                <a:solidFill>
                  <a:srgbClr val="FF0000"/>
                </a:solidFill>
              </a:rPr>
              <a:t>Heb.3:15 “</a:t>
            </a:r>
            <a:r>
              <a:rPr lang="es-CO" i="1" dirty="0" smtClean="0"/>
              <a:t>Si oyereis hoy su voz, No endurezcáis vuestros corazones…</a:t>
            </a:r>
            <a:r>
              <a:rPr lang="es-CO" dirty="0" smtClean="0"/>
              <a:t>”</a:t>
            </a:r>
          </a:p>
          <a:p>
            <a:r>
              <a:rPr lang="es-CO" dirty="0" smtClean="0"/>
              <a:t>Mi deseo y oración es que escuches la voz de Dios que te dice: “</a:t>
            </a:r>
            <a:r>
              <a:rPr lang="es-CO" i="1" dirty="0" smtClean="0"/>
              <a:t>escoge, pues, la vida, para que vivas tú y tu descendencia</a:t>
            </a:r>
            <a:r>
              <a:rPr lang="es-CO" dirty="0" smtClean="0"/>
              <a:t>”, y no te guíes por tus gustos personales, o el modelo del mundo, “</a:t>
            </a:r>
            <a:r>
              <a:rPr lang="es-CO" i="1" dirty="0" smtClean="0"/>
              <a:t>porque yo te mando hoy que ames a Jehová tu Dios, que andes en sus caminos, y guardes sus mandamientos, sus estatutos y sus decretos, para que vivas y seas multiplicado, y Jehová tu Dios te bendiga en la tierra a la cual entras para tomar posesión de ella</a:t>
            </a:r>
            <a:r>
              <a:rPr lang="es-CO" dirty="0" smtClean="0"/>
              <a:t>”. </a:t>
            </a:r>
            <a:r>
              <a:rPr lang="es-CO" dirty="0" smtClean="0">
                <a:solidFill>
                  <a:srgbClr val="FF0000"/>
                </a:solidFill>
              </a:rPr>
              <a:t>(Deut.30:16).</a:t>
            </a:r>
          </a:p>
        </p:txBody>
      </p:sp>
    </p:spTree>
    <p:extLst>
      <p:ext uri="{BB962C8B-B14F-4D97-AF65-F5344CB8AC3E}">
        <p14:creationId xmlns:p14="http://schemas.microsoft.com/office/powerpoint/2010/main" val="22866264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86717" y="92765"/>
            <a:ext cx="10515600" cy="4267199"/>
          </a:xfrm>
          <a:solidFill>
            <a:schemeClr val="bg1"/>
          </a:solidFill>
          <a:scene3d>
            <a:camera prst="orthographicFront"/>
            <a:lightRig rig="threePt" dir="t"/>
          </a:scene3d>
          <a:sp3d>
            <a:bevelT prst="slope"/>
          </a:sp3d>
        </p:spPr>
        <p:txBody>
          <a:bodyPr>
            <a:normAutofit/>
          </a:bodyPr>
          <a:lstStyle/>
          <a:p>
            <a:pPr marL="0" indent="0" algn="ctr">
              <a:buNone/>
            </a:pPr>
            <a:r>
              <a:rPr lang="es-CO" b="1" i="1" dirty="0" smtClean="0"/>
              <a:t>Y cuando te pregunten:</a:t>
            </a:r>
          </a:p>
          <a:p>
            <a:pPr marL="0" indent="0" algn="ctr">
              <a:buNone/>
            </a:pPr>
            <a:r>
              <a:rPr lang="es-CO" b="1" i="1" dirty="0" smtClean="0"/>
              <a:t>Por favor, dime: ¿Qué cosméticos usas? ¡Porque te ves muy hermosa! </a:t>
            </a:r>
          </a:p>
          <a:p>
            <a:pPr marL="0" indent="0" algn="ctr">
              <a:buNone/>
            </a:pPr>
            <a:r>
              <a:rPr lang="es-CO" sz="2400" dirty="0" smtClean="0">
                <a:solidFill>
                  <a:srgbClr val="FF0000"/>
                </a:solidFill>
              </a:rPr>
              <a:t>Les puedas responder:</a:t>
            </a:r>
          </a:p>
          <a:p>
            <a:pPr marL="0" indent="0" algn="ctr">
              <a:buNone/>
            </a:pPr>
            <a:r>
              <a:rPr lang="es-CO" sz="2400" dirty="0" smtClean="0">
                <a:solidFill>
                  <a:srgbClr val="FF0000"/>
                </a:solidFill>
              </a:rPr>
              <a:t>Para los labios, verdad.</a:t>
            </a:r>
          </a:p>
          <a:p>
            <a:pPr marL="0" indent="0" algn="ctr">
              <a:buNone/>
            </a:pPr>
            <a:r>
              <a:rPr lang="es-CO" sz="2400" dirty="0" smtClean="0">
                <a:solidFill>
                  <a:srgbClr val="FF0000"/>
                </a:solidFill>
              </a:rPr>
              <a:t>Para la voz, oración.</a:t>
            </a:r>
          </a:p>
          <a:p>
            <a:pPr marL="0" indent="0" algn="ctr">
              <a:buNone/>
            </a:pPr>
            <a:r>
              <a:rPr lang="es-CO" sz="2400" dirty="0" smtClean="0">
                <a:solidFill>
                  <a:srgbClr val="FF0000"/>
                </a:solidFill>
              </a:rPr>
              <a:t>Para los ojos, misericordia.</a:t>
            </a:r>
          </a:p>
          <a:p>
            <a:pPr marL="0" indent="0" algn="ctr">
              <a:buNone/>
            </a:pPr>
            <a:r>
              <a:rPr lang="es-CO" sz="2400" dirty="0" smtClean="0">
                <a:solidFill>
                  <a:srgbClr val="FF0000"/>
                </a:solidFill>
              </a:rPr>
              <a:t>Para las manos, caridad.</a:t>
            </a:r>
          </a:p>
          <a:p>
            <a:pPr marL="0" indent="0" algn="ctr">
              <a:buNone/>
            </a:pPr>
            <a:r>
              <a:rPr lang="es-CO" sz="2400" dirty="0" smtClean="0">
                <a:solidFill>
                  <a:srgbClr val="FF0000"/>
                </a:solidFill>
              </a:rPr>
              <a:t>Para el corazón, amor. </a:t>
            </a:r>
          </a:p>
          <a:p>
            <a:pPr marL="0" indent="0" algn="ctr">
              <a:buNone/>
            </a:pPr>
            <a:r>
              <a:rPr lang="es-CO" sz="2400" dirty="0" smtClean="0">
                <a:solidFill>
                  <a:srgbClr val="FF0000"/>
                </a:solidFill>
              </a:rPr>
              <a:t>Y de vestido, el  manto de justicia de Cristo. </a:t>
            </a:r>
          </a:p>
          <a:p>
            <a:pPr marL="0" indent="0" algn="ctr">
              <a:buNone/>
            </a:pPr>
            <a:endParaRPr lang="es-CO" dirty="0" smtClean="0"/>
          </a:p>
          <a:p>
            <a:pPr marL="0" indent="0" algn="ctr">
              <a:buNone/>
            </a:pPr>
            <a:endParaRPr lang="es-CO" dirty="0" smtClean="0"/>
          </a:p>
          <a:p>
            <a:pPr marL="0" indent="0" algn="ctr">
              <a:buNone/>
            </a:pPr>
            <a:endParaRPr lang="es-CO" dirty="0"/>
          </a:p>
        </p:txBody>
      </p:sp>
      <p:pic>
        <p:nvPicPr>
          <p:cNvPr id="5" name="Imagen 4"/>
          <p:cNvPicPr>
            <a:picLocks noChangeAspect="1"/>
          </p:cNvPicPr>
          <p:nvPr/>
        </p:nvPicPr>
        <p:blipFill>
          <a:blip r:embed="rId2"/>
          <a:stretch>
            <a:fillRect/>
          </a:stretch>
        </p:blipFill>
        <p:spPr>
          <a:xfrm>
            <a:off x="986717" y="4432851"/>
            <a:ext cx="2466975" cy="2160104"/>
          </a:xfrm>
          <a:prstGeom prst="rect">
            <a:avLst/>
          </a:prstGeom>
          <a:scene3d>
            <a:camera prst="orthographicFront"/>
            <a:lightRig rig="threePt" dir="t"/>
          </a:scene3d>
          <a:sp3d>
            <a:bevelT prst="slope"/>
          </a:sp3d>
        </p:spPr>
      </p:pic>
      <p:pic>
        <p:nvPicPr>
          <p:cNvPr id="6" name="Imagen 5"/>
          <p:cNvPicPr>
            <a:picLocks noChangeAspect="1"/>
          </p:cNvPicPr>
          <p:nvPr/>
        </p:nvPicPr>
        <p:blipFill>
          <a:blip r:embed="rId3"/>
          <a:stretch>
            <a:fillRect/>
          </a:stretch>
        </p:blipFill>
        <p:spPr>
          <a:xfrm>
            <a:off x="9035342" y="4496063"/>
            <a:ext cx="2466975" cy="2160104"/>
          </a:xfrm>
          <a:prstGeom prst="rect">
            <a:avLst/>
          </a:prstGeom>
          <a:scene3d>
            <a:camera prst="orthographicFront"/>
            <a:lightRig rig="threePt" dir="t"/>
          </a:scene3d>
          <a:sp3d>
            <a:bevelT prst="slope"/>
          </a:sp3d>
        </p:spPr>
      </p:pic>
      <p:sp>
        <p:nvSpPr>
          <p:cNvPr id="7" name="Rectángulo 6"/>
          <p:cNvSpPr/>
          <p:nvPr/>
        </p:nvSpPr>
        <p:spPr>
          <a:xfrm>
            <a:off x="3453692" y="4496063"/>
            <a:ext cx="5581650" cy="2246769"/>
          </a:xfrm>
          <a:prstGeom prst="rect">
            <a:avLst/>
          </a:prstGeom>
        </p:spPr>
        <p:txBody>
          <a:bodyPr wrap="square">
            <a:spAutoFit/>
          </a:bodyPr>
          <a:lstStyle/>
          <a:p>
            <a:pPr algn="ctr"/>
            <a:r>
              <a:rPr lang="es-CO" sz="2800" dirty="0" smtClean="0">
                <a:latin typeface="Blackadder ITC" panose="04020505051007020D02" pitchFamily="82" charset="0"/>
              </a:rPr>
              <a:t>Padre Santo, por favor, bendice a todas las mujeres de tu pueblo, y ayúdalas a tomar la mejor decisión de su vida. Que sea de acuerdo a tu voluntad. </a:t>
            </a:r>
          </a:p>
          <a:p>
            <a:pPr algn="ctr"/>
            <a:r>
              <a:rPr lang="es-CO" sz="2800" dirty="0" smtClean="0">
                <a:latin typeface="Blackadder ITC" panose="04020505051007020D02" pitchFamily="82" charset="0"/>
              </a:rPr>
              <a:t>Te lo pido en el Nombre de Cristo. Amen. </a:t>
            </a:r>
            <a:endParaRPr lang="es-CO" sz="2800" dirty="0">
              <a:latin typeface="Blackadder ITC" panose="04020505051007020D02" pitchFamily="82" charset="0"/>
            </a:endParaRPr>
          </a:p>
        </p:txBody>
      </p:sp>
    </p:spTree>
    <p:extLst>
      <p:ext uri="{BB962C8B-B14F-4D97-AF65-F5344CB8AC3E}">
        <p14:creationId xmlns:p14="http://schemas.microsoft.com/office/powerpoint/2010/main" val="235431640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837</TotalTime>
  <Words>1394</Words>
  <Application>Microsoft Office PowerPoint</Application>
  <PresentationFormat>Panorámica</PresentationFormat>
  <Paragraphs>51</Paragraphs>
  <Slides>9</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9</vt:i4>
      </vt:variant>
    </vt:vector>
  </HeadingPairs>
  <TitlesOfParts>
    <vt:vector size="14" baseType="lpstr">
      <vt:lpstr>Arial</vt:lpstr>
      <vt:lpstr>Blackadder ITC</vt:lpstr>
      <vt:lpstr>Calibri</vt:lpstr>
      <vt:lpstr>Calibri Light</vt:lpstr>
      <vt:lpstr>Tema de Office</vt:lpstr>
      <vt:lpstr>SEGÚN DIOS. DEBE HABER UNA DIFERENCIA BIEN MARCADA, ENTRE UNA MUJER QUE TIENE A CRISTO EN SU CORAZÓN, Y EN LA QUE NO LO TIENE. </vt:lpstr>
      <vt:lpstr>Presentación de PowerPoint</vt:lpstr>
      <vt:lpstr>Presentación de PowerPoint</vt:lpstr>
      <vt:lpstr>“Asimismo que las mujeres se atavíen de ropa decorosa, con pudor y modestia; no con peinado ostentoso, ni oro, ni perlas, ni vestidos costosos, sino con buenas obras, como corresponde a mujeres que profesan piedad”. (1 Tim.2:9,10).</vt:lpstr>
      <vt:lpstr>“No vestirá la mujer traje de hombre, ni el hombre vestirá ropa de mujer; porque abominación es a Jehová tu Dios cualquiera que esto hace”. (Deut.22:5).</vt:lpstr>
      <vt:lpstr>Cada uno decide el camino a seguir. Pero el deseo de Dios, es que le obedezcamos a Él</vt:lpstr>
      <vt:lpstr>Presentación de PowerPoint</vt:lpstr>
      <vt:lpstr>Conclusión.</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SEGÚN DIOS. DEBE HABER UNA DIFERENCIA BIEN MARCADA, ENTRE UNA MUJER QUE TIENE A CRISTO EN SU CORAZÓN, Y EN LA QUE NO LO TIENE.</dc:title>
  <dc:creator>Usuario de Windows</dc:creator>
  <cp:lastModifiedBy>servidor</cp:lastModifiedBy>
  <cp:revision>22</cp:revision>
  <dcterms:created xsi:type="dcterms:W3CDTF">2019-01-22T11:53:46Z</dcterms:created>
  <dcterms:modified xsi:type="dcterms:W3CDTF">2019-03-22T22:20:41Z</dcterms:modified>
</cp:coreProperties>
</file>